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Default Extension="gif" ContentType="image/gif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handoutMasterIdLst>
    <p:handoutMasterId r:id="rId32"/>
  </p:handoutMasterIdLst>
  <p:sldIdLst>
    <p:sldId id="257" r:id="rId13"/>
    <p:sldId id="258" r:id="rId14"/>
    <p:sldId id="271" r:id="rId15"/>
    <p:sldId id="259" r:id="rId16"/>
    <p:sldId id="272" r:id="rId17"/>
    <p:sldId id="266" r:id="rId18"/>
    <p:sldId id="273" r:id="rId19"/>
    <p:sldId id="260" r:id="rId20"/>
    <p:sldId id="274" r:id="rId21"/>
    <p:sldId id="261" r:id="rId22"/>
    <p:sldId id="267" r:id="rId23"/>
    <p:sldId id="268" r:id="rId24"/>
    <p:sldId id="262" r:id="rId25"/>
    <p:sldId id="269" r:id="rId26"/>
    <p:sldId id="263" r:id="rId27"/>
    <p:sldId id="270" r:id="rId28"/>
    <p:sldId id="265" r:id="rId29"/>
    <p:sldId id="275" r:id="rId30"/>
    <p:sldId id="264" r:id="rId31"/>
  </p:sldIdLst>
  <p:sldSz cx="13004800" cy="9753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5pPr>
    <a:lvl6pPr marL="2286000" algn="l" defTabSz="914400" rtl="0" eaLnBrk="1" latinLnBrk="0" hangingPunct="1"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6pPr>
    <a:lvl7pPr marL="2743200" algn="l" defTabSz="914400" rtl="0" eaLnBrk="1" latinLnBrk="0" hangingPunct="1"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7pPr>
    <a:lvl8pPr marL="3200400" algn="l" defTabSz="914400" rtl="0" eaLnBrk="1" latinLnBrk="0" hangingPunct="1"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8pPr>
    <a:lvl9pPr marL="3657600" algn="l" defTabSz="914400" rtl="0" eaLnBrk="1" latinLnBrk="0" hangingPunct="1">
      <a:defRPr sz="4000" kern="1200">
        <a:solidFill>
          <a:srgbClr val="727272"/>
        </a:solidFill>
        <a:latin typeface="Marker Felt"/>
        <a:ea typeface="ヒラギノ明朝 ProN W3"/>
        <a:cs typeface="ヒラギノ明朝 ProN W3"/>
        <a:sym typeface="Marker Fel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354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slide" Target="slides/slide1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4AF4274-0054-4879-A0E7-561ED13D7316}" type="datetimeFigureOut">
              <a:rPr lang="en-US"/>
              <a:pPr/>
              <a:t>8/16/2010</a:t>
            </a:fld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C83EF641-02D0-459E-B808-7D829B8D711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6338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6337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0" y="2768600"/>
            <a:ext cx="1906588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31388" y="2768600"/>
            <a:ext cx="1906587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1775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9375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0900" y="4787900"/>
            <a:ext cx="2857500" cy="330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81550" y="1409700"/>
            <a:ext cx="1466850" cy="668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409700"/>
            <a:ext cx="4248150" cy="668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700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7007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7007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70072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2446338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8738" y="2768600"/>
            <a:ext cx="2446337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Marker Fel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text styles</a:t>
            </a:r>
          </a:p>
          <a:p>
            <a:pPr lvl="1"/>
            <a:r>
              <a:rPr lang="en-US" smtClean="0">
                <a:sym typeface="Marker Felt"/>
              </a:rPr>
              <a:t>Second level</a:t>
            </a:r>
          </a:p>
          <a:p>
            <a:pPr lvl="2"/>
            <a:r>
              <a:rPr lang="en-US" smtClean="0">
                <a:sym typeface="Marker Felt"/>
              </a:rPr>
              <a:t>Third level</a:t>
            </a:r>
          </a:p>
          <a:p>
            <a:pPr lvl="3"/>
            <a:r>
              <a:rPr lang="en-US" smtClean="0">
                <a:sym typeface="Marker Felt"/>
              </a:rPr>
              <a:t>Fourth level</a:t>
            </a:r>
          </a:p>
          <a:p>
            <a:pPr lvl="4"/>
            <a:r>
              <a:rPr lang="en-US" smtClean="0">
                <a:sym typeface="Marker Fel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8540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2985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7430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1875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6320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0892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5464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40036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4608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text styles</a:t>
            </a:r>
          </a:p>
          <a:p>
            <a:pPr lvl="1"/>
            <a:r>
              <a:rPr lang="en-US" smtClean="0">
                <a:sym typeface="Marker Felt"/>
              </a:rPr>
              <a:t>Second level</a:t>
            </a:r>
          </a:p>
          <a:p>
            <a:pPr lvl="2"/>
            <a:r>
              <a:rPr lang="en-US" smtClean="0">
                <a:sym typeface="Marker Felt"/>
              </a:rPr>
              <a:t>Third level</a:t>
            </a:r>
          </a:p>
          <a:p>
            <a:pPr lvl="3"/>
            <a:r>
              <a:rPr lang="en-US" smtClean="0">
                <a:sym typeface="Marker Felt"/>
              </a:rPr>
              <a:t>Fourth level</a:t>
            </a:r>
          </a:p>
          <a:p>
            <a:pPr lvl="4"/>
            <a:r>
              <a:rPr lang="en-US" smtClean="0">
                <a:sym typeface="Marker Fel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9" r:id="rId2"/>
    <p:sldLayoutId id="2147483768" r:id="rId3"/>
    <p:sldLayoutId id="2147483767" r:id="rId4"/>
    <p:sldLayoutId id="2147483766" r:id="rId5"/>
    <p:sldLayoutId id="2147483765" r:id="rId6"/>
    <p:sldLayoutId id="2147483764" r:id="rId7"/>
    <p:sldLayoutId id="2147483763" r:id="rId8"/>
    <p:sldLayoutId id="2147483762" r:id="rId9"/>
    <p:sldLayoutId id="2147483761" r:id="rId10"/>
    <p:sldLayoutId id="2147483760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781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225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670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114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559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0162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4734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39306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3878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5075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text styles</a:t>
            </a:r>
          </a:p>
          <a:p>
            <a:pPr lvl="1"/>
            <a:r>
              <a:rPr lang="en-US" smtClean="0">
                <a:sym typeface="Marker Felt"/>
              </a:rPr>
              <a:t>Second level</a:t>
            </a:r>
          </a:p>
          <a:p>
            <a:pPr lvl="2"/>
            <a:r>
              <a:rPr lang="en-US" smtClean="0">
                <a:sym typeface="Marker Felt"/>
              </a:rPr>
              <a:t>Third level</a:t>
            </a:r>
          </a:p>
          <a:p>
            <a:pPr lvl="3"/>
            <a:r>
              <a:rPr lang="en-US" smtClean="0">
                <a:sym typeface="Marker Felt"/>
              </a:rPr>
              <a:t>Fourth level</a:t>
            </a:r>
          </a:p>
          <a:p>
            <a:pPr lvl="4"/>
            <a:r>
              <a:rPr lang="en-US" smtClean="0">
                <a:sym typeface="Marker Fel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0" r:id="rId2"/>
    <p:sldLayoutId id="2147483779" r:id="rId3"/>
    <p:sldLayoutId id="2147483778" r:id="rId4"/>
    <p:sldLayoutId id="2147483777" r:id="rId5"/>
    <p:sldLayoutId id="2147483776" r:id="rId6"/>
    <p:sldLayoutId id="2147483775" r:id="rId7"/>
    <p:sldLayoutId id="2147483774" r:id="rId8"/>
    <p:sldLayoutId id="2147483773" r:id="rId9"/>
    <p:sldLayoutId id="2147483772" r:id="rId10"/>
    <p:sldLayoutId id="2147483771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781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225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670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114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559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0162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4734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39306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3878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68600"/>
            <a:ext cx="3965575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text styles</a:t>
            </a:r>
          </a:p>
          <a:p>
            <a:pPr lvl="1"/>
            <a:r>
              <a:rPr lang="en-US" smtClean="0">
                <a:sym typeface="Marker Felt"/>
              </a:rPr>
              <a:t>Second level</a:t>
            </a:r>
          </a:p>
          <a:p>
            <a:pPr lvl="2"/>
            <a:r>
              <a:rPr lang="en-US" smtClean="0">
                <a:sym typeface="Marker Felt"/>
              </a:rPr>
              <a:t>Third level</a:t>
            </a:r>
          </a:p>
          <a:p>
            <a:pPr lvl="3"/>
            <a:r>
              <a:rPr lang="en-US" smtClean="0">
                <a:sym typeface="Marker Felt"/>
              </a:rPr>
              <a:t>Fourth level</a:t>
            </a:r>
          </a:p>
          <a:p>
            <a:pPr lvl="4"/>
            <a:r>
              <a:rPr lang="en-US" smtClean="0">
                <a:sym typeface="Marker Fel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0" r:id="rId3"/>
    <p:sldLayoutId id="2147483789" r:id="rId4"/>
    <p:sldLayoutId id="2147483788" r:id="rId5"/>
    <p:sldLayoutId id="2147483787" r:id="rId6"/>
    <p:sldLayoutId id="2147483786" r:id="rId7"/>
    <p:sldLayoutId id="2147483785" r:id="rId8"/>
    <p:sldLayoutId id="2147483784" r:id="rId9"/>
    <p:sldLayoutId id="2147483783" r:id="rId10"/>
    <p:sldLayoutId id="2147483782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781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225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670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114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559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0162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4734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39306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3878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9048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3493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7938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2383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6828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1400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5972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40544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5116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9048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3493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7938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2383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682875" indent="-587375" algn="l" rtl="0" eaLnBrk="0" fontAlgn="base" hangingPunct="0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1400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5972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40544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511675" indent="-587375" algn="l" rtl="0" fontAlgn="base">
        <a:spcBef>
          <a:spcPts val="28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text styles</a:t>
            </a:r>
          </a:p>
          <a:p>
            <a:pPr lvl="1"/>
            <a:r>
              <a:rPr lang="en-US" smtClean="0">
                <a:sym typeface="Marker Felt"/>
              </a:rPr>
              <a:t>Second level</a:t>
            </a:r>
          </a:p>
          <a:p>
            <a:pPr lvl="2"/>
            <a:r>
              <a:rPr lang="en-US" smtClean="0">
                <a:sym typeface="Marker Felt"/>
              </a:rPr>
              <a:t>Third level</a:t>
            </a:r>
          </a:p>
          <a:p>
            <a:pPr lvl="3"/>
            <a:r>
              <a:rPr lang="en-US" smtClean="0">
                <a:sym typeface="Marker Felt"/>
              </a:rPr>
              <a:t>Fourth level</a:t>
            </a:r>
          </a:p>
          <a:p>
            <a:pPr lvl="4"/>
            <a:r>
              <a:rPr lang="en-US" smtClean="0">
                <a:sym typeface="Marker Fel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854075" indent="-587375" algn="l" rtl="0" eaLnBrk="0" fontAlgn="base" hangingPunct="0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298575" indent="-587375" algn="l" rtl="0" eaLnBrk="0" fontAlgn="base" hangingPunct="0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743075" indent="-587375" algn="l" rtl="0" eaLnBrk="0" fontAlgn="base" hangingPunct="0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187575" indent="-587375" algn="l" rtl="0" eaLnBrk="0" fontAlgn="base" hangingPunct="0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632075" indent="-587375" algn="l" rtl="0" eaLnBrk="0" fontAlgn="base" hangingPunct="0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089275" indent="-587375" algn="l" rtl="0" fontAlgn="base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546475" indent="-587375" algn="l" rtl="0" fontAlgn="base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4003675" indent="-587375" algn="l" rtl="0" fontAlgn="base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460875" indent="-587375" algn="l" rtl="0" fontAlgn="base">
        <a:spcBef>
          <a:spcPts val="5000"/>
        </a:spcBef>
        <a:spcAft>
          <a:spcPct val="0"/>
        </a:spcAft>
        <a:buSzPct val="77000"/>
        <a:buChar char="•"/>
        <a:defRPr sz="4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844800"/>
            <a:ext cx="10464800" cy="406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4097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4787900"/>
            <a:ext cx="58674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text styles</a:t>
            </a:r>
          </a:p>
          <a:p>
            <a:pPr lvl="1"/>
            <a:r>
              <a:rPr lang="en-US" smtClean="0">
                <a:sym typeface="Marker Felt"/>
              </a:rPr>
              <a:t>Second level</a:t>
            </a:r>
          </a:p>
          <a:p>
            <a:pPr lvl="2"/>
            <a:r>
              <a:rPr lang="en-US" smtClean="0">
                <a:sym typeface="Marker Felt"/>
              </a:rPr>
              <a:t>Third level</a:t>
            </a:r>
          </a:p>
          <a:p>
            <a:pPr lvl="3"/>
            <a:r>
              <a:rPr lang="en-US" smtClean="0">
                <a:sym typeface="Marker Felt"/>
              </a:rPr>
              <a:t>Fourth level</a:t>
            </a:r>
          </a:p>
          <a:p>
            <a:pPr lvl="4"/>
            <a:r>
              <a:rPr lang="en-US" smtClean="0">
                <a:sym typeface="Marker Fel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5" r:id="rId2"/>
    <p:sldLayoutId id="2147483724" r:id="rId3"/>
    <p:sldLayoutId id="2147483723" r:id="rId4"/>
    <p:sldLayoutId id="2147483722" r:id="rId5"/>
    <p:sldLayoutId id="2147483721" r:id="rId6"/>
    <p:sldLayoutId id="2147483720" r:id="rId7"/>
    <p:sldLayoutId id="2147483719" r:id="rId8"/>
    <p:sldLayoutId id="2147483718" r:id="rId9"/>
    <p:sldLayoutId id="2147483717" r:id="rId10"/>
    <p:sldLayoutId id="2147483716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489700"/>
            <a:ext cx="10464800" cy="279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27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489700"/>
            <a:ext cx="10464800" cy="279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7" r:id="rId2"/>
    <p:sldLayoutId id="2147483746" r:id="rId3"/>
    <p:sldLayoutId id="2147483745" r:id="rId4"/>
    <p:sldLayoutId id="2147483744" r:id="rId5"/>
    <p:sldLayoutId id="2147483743" r:id="rId6"/>
    <p:sldLayoutId id="2147483742" r:id="rId7"/>
    <p:sldLayoutId id="2147483741" r:id="rId8"/>
    <p:sldLayoutId id="2147483740" r:id="rId9"/>
    <p:sldLayoutId id="2147483739" r:id="rId10"/>
    <p:sldLayoutId id="2147483738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95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title style</a:t>
            </a: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5045075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Marker Felt"/>
              </a:rPr>
              <a:t>Click to edit Master text styles</a:t>
            </a:r>
          </a:p>
          <a:p>
            <a:pPr lvl="1"/>
            <a:r>
              <a:rPr lang="en-US" smtClean="0">
                <a:sym typeface="Marker Felt"/>
              </a:rPr>
              <a:t>Second level</a:t>
            </a:r>
          </a:p>
          <a:p>
            <a:pPr lvl="2"/>
            <a:r>
              <a:rPr lang="en-US" smtClean="0">
                <a:sym typeface="Marker Felt"/>
              </a:rPr>
              <a:t>Third level</a:t>
            </a:r>
          </a:p>
          <a:p>
            <a:pPr lvl="3"/>
            <a:r>
              <a:rPr lang="en-US" smtClean="0">
                <a:sym typeface="Marker Felt"/>
              </a:rPr>
              <a:t>Fourth level</a:t>
            </a:r>
          </a:p>
          <a:p>
            <a:pPr lvl="4"/>
            <a:r>
              <a:rPr lang="en-US" smtClean="0">
                <a:sym typeface="Marker Felt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58" r:id="rId2"/>
    <p:sldLayoutId id="2147483757" r:id="rId3"/>
    <p:sldLayoutId id="2147483756" r:id="rId4"/>
    <p:sldLayoutId id="2147483755" r:id="rId5"/>
    <p:sldLayoutId id="2147483754" r:id="rId6"/>
    <p:sldLayoutId id="2147483753" r:id="rId7"/>
    <p:sldLayoutId id="2147483752" r:id="rId8"/>
    <p:sldLayoutId id="2147483751" r:id="rId9"/>
    <p:sldLayoutId id="2147483750" r:id="rId10"/>
    <p:sldLayoutId id="214748374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+mj-lt"/>
          <a:ea typeface="+mj-ea"/>
          <a:cs typeface="+mj-cs"/>
          <a:sym typeface="Marker Fe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rgbClr val="3995D6"/>
          </a:solidFill>
          <a:latin typeface="Marker Felt" charset="0"/>
          <a:ea typeface="ヒラギノ明朝 ProN W3" charset="-128"/>
          <a:cs typeface="ヒラギノ明朝 ProN W3" charset="-128"/>
          <a:sym typeface="Marker Felt" charset="0"/>
        </a:defRPr>
      </a:lvl9pPr>
    </p:titleStyle>
    <p:bodyStyle>
      <a:lvl1pPr marL="781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1pPr>
      <a:lvl2pPr marL="1225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2pPr>
      <a:lvl3pPr marL="1670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3pPr>
      <a:lvl4pPr marL="21145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4pPr>
      <a:lvl5pPr marL="2559050" indent="-514350" algn="l" rtl="0" eaLnBrk="0" fontAlgn="base" hangingPunct="0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/>
        </a:defRPr>
      </a:lvl5pPr>
      <a:lvl6pPr marL="30162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6pPr>
      <a:lvl7pPr marL="34734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7pPr>
      <a:lvl8pPr marL="39306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8pPr>
      <a:lvl9pPr marL="4387850" indent="-514350" algn="l" rtl="0" fontAlgn="base">
        <a:spcBef>
          <a:spcPts val="3800"/>
        </a:spcBef>
        <a:spcAft>
          <a:spcPct val="0"/>
        </a:spcAft>
        <a:buSzPct val="77000"/>
        <a:buChar char="•"/>
        <a:defRPr sz="3600">
          <a:solidFill>
            <a:srgbClr val="737373"/>
          </a:solidFill>
          <a:latin typeface="+mn-lt"/>
          <a:ea typeface="+mn-ea"/>
          <a:cs typeface="+mn-cs"/>
          <a:sym typeface="Marker Felt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1"/>
          <p:cNvSpPr>
            <a:spLocks noGrp="1" noChangeArrowheads="1"/>
          </p:cNvSpPr>
          <p:nvPr>
            <p:ph type="title"/>
          </p:nvPr>
        </p:nvSpPr>
        <p:spPr>
          <a:xfrm>
            <a:off x="863600" y="533400"/>
            <a:ext cx="10464800" cy="2438400"/>
          </a:xfrm>
        </p:spPr>
        <p:txBody>
          <a:bodyPr/>
          <a:lstStyle/>
          <a:p>
            <a:pPr eaLnBrk="1" hangingPunct="1"/>
            <a:r>
              <a:rPr lang="en-US" smtClean="0"/>
              <a:t>Our Discussion Goals	</a:t>
            </a:r>
          </a:p>
        </p:txBody>
      </p:sp>
      <p:sp>
        <p:nvSpPr>
          <p:cNvPr id="161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12800" y="1651000"/>
            <a:ext cx="10464800" cy="57150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To define quantitative observations.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Define the measurements of length, mass, and volume.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To identify the basic types of measurements we will use in this class.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87400" y="762000"/>
            <a:ext cx="10464800" cy="81534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Measuring is exact. 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We must use </a:t>
            </a:r>
            <a:r>
              <a:rPr lang="en-US" b="1" u="sng" smtClean="0">
                <a:solidFill>
                  <a:srgbClr val="000000"/>
                </a:solidFill>
              </a:rPr>
              <a:t>precision</a:t>
            </a:r>
            <a:r>
              <a:rPr lang="en-US" smtClean="0">
                <a:solidFill>
                  <a:srgbClr val="000000"/>
                </a:solidFill>
              </a:rPr>
              <a:t>. This means we are to repeatedly be close in our use of measuring skill. (Think of it as the what we do).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We also should be accurate when we measure. </a:t>
            </a:r>
            <a:r>
              <a:rPr lang="en-US" b="1" u="sng" smtClean="0">
                <a:solidFill>
                  <a:srgbClr val="000000"/>
                </a:solidFill>
              </a:rPr>
              <a:t>Accuracy</a:t>
            </a:r>
            <a:r>
              <a:rPr lang="en-US" smtClean="0">
                <a:solidFill>
                  <a:srgbClr val="000000"/>
                </a:solidFill>
              </a:rPr>
              <a:t> is how correct or  true your measure is. (Think of it as what we get).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precision?</a:t>
            </a:r>
          </a:p>
        </p:txBody>
      </p:sp>
      <p:sp>
        <p:nvSpPr>
          <p:cNvPr id="1679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z="7600" smtClean="0">
                <a:solidFill>
                  <a:srgbClr val="000010"/>
                </a:solidFill>
              </a:rPr>
              <a:t>The act of being exact as you measure.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accurate?	</a:t>
            </a:r>
          </a:p>
        </p:txBody>
      </p:sp>
      <p:sp>
        <p:nvSpPr>
          <p:cNvPr id="16896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z="7700" smtClean="0">
                <a:solidFill>
                  <a:srgbClr val="09000E"/>
                </a:solidFill>
              </a:rPr>
              <a:t>Accuracy is the results of your measurement being correct or actual.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2" grpId="0"/>
      <p:bldP spid="1689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 we measure?	</a:t>
            </a:r>
          </a:p>
        </p:txBody>
      </p:sp>
      <p:sp>
        <p:nvSpPr>
          <p:cNvPr id="1699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4000" y="2324100"/>
            <a:ext cx="12496800" cy="67945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z="3600" smtClean="0">
                <a:solidFill>
                  <a:srgbClr val="000000"/>
                </a:solidFill>
              </a:rPr>
              <a:t>We use the right unit of measure.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z="3600" smtClean="0">
                <a:solidFill>
                  <a:srgbClr val="000000"/>
                </a:solidFill>
              </a:rPr>
              <a:t>We use the right tools to get exact amounts.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z="3600" smtClean="0">
                <a:solidFill>
                  <a:srgbClr val="000000"/>
                </a:solidFill>
              </a:rPr>
              <a:t>We set the tools at the right starting point. ….zero to start.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z="3600" smtClean="0">
                <a:solidFill>
                  <a:srgbClr val="000000"/>
                </a:solidFill>
              </a:rPr>
              <a:t>We get right with the tool…look eye level with our measure.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z="3600" smtClean="0">
                <a:solidFill>
                  <a:srgbClr val="000000"/>
                </a:solidFill>
              </a:rPr>
              <a:t>We get measure right …as </a:t>
            </a:r>
            <a:r>
              <a:rPr lang="en-US" sz="3600" u="sng" smtClean="0">
                <a:solidFill>
                  <a:srgbClr val="000000"/>
                </a:solidFill>
              </a:rPr>
              <a:t>precise</a:t>
            </a:r>
            <a:r>
              <a:rPr lang="en-US" sz="3600" smtClean="0">
                <a:solidFill>
                  <a:srgbClr val="000000"/>
                </a:solidFill>
              </a:rPr>
              <a:t> as our tool allows.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z="3600" smtClean="0">
                <a:solidFill>
                  <a:srgbClr val="000000"/>
                </a:solidFill>
              </a:rPr>
              <a:t>We communicate measurements by placing a unit after the number.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9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9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9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/>
      <p:bldP spid="1699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006600" y="1219200"/>
            <a:ext cx="86868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800"/>
              <a:t>What is Length?</a:t>
            </a:r>
          </a:p>
        </p:txBody>
      </p:sp>
      <p:pic>
        <p:nvPicPr>
          <p:cNvPr id="161794" name="Picture 2" descr="academics,business supplies,businesses,office supplies,rulers,school suppl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26670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1795" name="Picture 4" descr="exercising,healthcare,iStockphoto,joggers,lifestyles,men,muscular build,outdoors,people,recreational pursuit,running,sports,training,track event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83600" y="49530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064000" y="3906838"/>
            <a:ext cx="40386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75" algn="ctr">
              <a:buFontTx/>
              <a:buBlip>
                <a:blip r:embed="rId4"/>
              </a:buBlip>
            </a:pPr>
            <a:r>
              <a:rPr lang="en-US">
                <a:solidFill>
                  <a:srgbClr val="000000"/>
                </a:solidFill>
              </a:rPr>
              <a:t>LENGTH is the distance between two points.</a:t>
            </a:r>
          </a:p>
        </p:txBody>
      </p:sp>
      <p:pic>
        <p:nvPicPr>
          <p:cNvPr id="161797" name="Picture 6" descr="View Detail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63800" y="62484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1219200"/>
            <a:ext cx="11785600" cy="71628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The tools used for length includes </a:t>
            </a:r>
            <a:r>
              <a:rPr lang="en-US" u="sng" smtClean="0">
                <a:solidFill>
                  <a:srgbClr val="000000"/>
                </a:solidFill>
              </a:rPr>
              <a:t>meter sticks, metric tapes, and metric rulers.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In metrics we use 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meters (m) for basic measures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centimeters (cm) for small measures 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millimeters (mm) for really small measures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kilometers (km) for really large measures.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Volume?</a:t>
            </a:r>
          </a:p>
        </p:txBody>
      </p:sp>
      <p:pic>
        <p:nvPicPr>
          <p:cNvPr id="163842" name="Picture 2" descr="cups,dining,food,households,housewares,kitchens,measuring cups,measuring pitchers,pitcher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600" y="22098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064000" y="2514600"/>
            <a:ext cx="44704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04875" algn="ctr">
              <a:buFontTx/>
              <a:buBlip>
                <a:blip r:embed="rId3"/>
              </a:buBlip>
            </a:pPr>
            <a:r>
              <a:rPr lang="en-US">
                <a:solidFill>
                  <a:srgbClr val="040B15"/>
                </a:solidFill>
              </a:rPr>
              <a:t>Volume is the amount of space a substance takes up OR the amount of capacity to be filled.</a:t>
            </a:r>
          </a:p>
        </p:txBody>
      </p:sp>
      <p:pic>
        <p:nvPicPr>
          <p:cNvPr id="163844" name="Picture 6" descr="http://school.discoveryeducation.com/clipart/images/flask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83600" y="2514600"/>
            <a:ext cx="386397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45" name="Picture 8" descr="View Detail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63800" y="6096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8400" y="762000"/>
            <a:ext cx="10464800" cy="74168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40B15"/>
                </a:solidFill>
              </a:rPr>
              <a:t>The tools we use are the graduated cylinders (Tall and detailed) or beakers (big mouth with large measures). 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40B15"/>
                </a:solidFill>
              </a:rPr>
              <a:t>In metrics we measure volume in 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40B15"/>
                </a:solidFill>
              </a:rPr>
              <a:t>cm3 for solids and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40B15"/>
                </a:solidFill>
              </a:rPr>
              <a:t>ml for liquids.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Mass	</a:t>
            </a:r>
          </a:p>
        </p:txBody>
      </p:sp>
      <p:pic>
        <p:nvPicPr>
          <p:cNvPr id="165890" name="Picture 2" descr="athletes,barbells,bodybuilders,bodybuilding,leisure,males,men,persons,sports,weightlifters,weightlifting,weigh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1800" y="60960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891" name="Picture 4" descr="See Similar 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04400" y="57912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892" name="Picture 6" descr="academics,balances,books,CDs,comparisons,computing,metaphors,scales,software,technologies,weighing,weighing the differenc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16600" y="6019800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893" name="Picture 8" descr="http://www.thesciencefair.com/Merchant2/graphics/00000001/TripleBeamBalanceCNC6-4_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2400" y="2057400"/>
            <a:ext cx="53943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5894" name="Picture 10" descr="http://t1.gstatic.com/images?q=tbn:ANd9GcTeW9b-9vLP7nuonkByftT1DdgpSoZE_jItrZk7hYmxjmflrtI&amp;t=1&amp;usg=__XC1SXQeNOzWKW6kvGeJksk97KuE=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2600" y="1981200"/>
            <a:ext cx="4419600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8400" y="914400"/>
            <a:ext cx="10464800" cy="78486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209"/>
                </a:solidFill>
              </a:rPr>
              <a:t>MASS is the amount of matter a substance is made of.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209"/>
                </a:solidFill>
              </a:rPr>
              <a:t>The tools we use to get mass are the </a:t>
            </a:r>
            <a:r>
              <a:rPr lang="en-US" u="sng" smtClean="0">
                <a:solidFill>
                  <a:srgbClr val="000209"/>
                </a:solidFill>
              </a:rPr>
              <a:t>triple beam balance scale</a:t>
            </a:r>
            <a:r>
              <a:rPr lang="en-US" smtClean="0">
                <a:solidFill>
                  <a:srgbClr val="000209"/>
                </a:solidFill>
              </a:rPr>
              <a:t> or the </a:t>
            </a:r>
            <a:r>
              <a:rPr lang="en-US" u="sng" smtClean="0">
                <a:solidFill>
                  <a:srgbClr val="000209"/>
                </a:solidFill>
              </a:rPr>
              <a:t>electric balance scale.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209"/>
                </a:solidFill>
              </a:rPr>
              <a:t>We measure mass is 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u="sng" smtClean="0">
                <a:solidFill>
                  <a:srgbClr val="000209"/>
                </a:solidFill>
              </a:rPr>
              <a:t>grams</a:t>
            </a:r>
            <a:r>
              <a:rPr lang="en-US" smtClean="0">
                <a:solidFill>
                  <a:srgbClr val="000209"/>
                </a:solidFill>
              </a:rPr>
              <a:t> (smaller amounts) or</a:t>
            </a:r>
          </a:p>
          <a:p>
            <a:pPr marL="1793875" lvl="2" eaLnBrk="1" hangingPunct="1">
              <a:buFontTx/>
              <a:buBlip>
                <a:blip r:embed="rId2"/>
              </a:buBlip>
            </a:pPr>
            <a:r>
              <a:rPr lang="en-US" u="sng" smtClean="0">
                <a:solidFill>
                  <a:srgbClr val="000209"/>
                </a:solidFill>
              </a:rPr>
              <a:t>kilograms</a:t>
            </a:r>
            <a:r>
              <a:rPr lang="en-US" smtClean="0">
                <a:solidFill>
                  <a:srgbClr val="000209"/>
                </a:solidFill>
              </a:rPr>
              <a:t> (larger amounts).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3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3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3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73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quantitative observation?</a:t>
            </a:r>
          </a:p>
        </p:txBody>
      </p:sp>
      <p:sp>
        <p:nvSpPr>
          <p:cNvPr id="16281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Quantitative observations are observations  that use numbers or measurements to describe amounts. 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Usually made using tools.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Can you give some examples?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7137400"/>
          </a:xfrm>
        </p:spPr>
        <p:txBody>
          <a:bodyPr/>
          <a:lstStyle/>
          <a:p>
            <a:r>
              <a:rPr lang="en-US" sz="8800" smtClean="0"/>
              <a:t>What are some examples of quantitative observations?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8800" y="990600"/>
            <a:ext cx="11925300" cy="74676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Length-the distance between 2 points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Mass-The amount of matter something contains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Weight-the force of gravity pulling down on mass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Volume-the amount of space something takes up.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Time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7442200"/>
          </a:xfrm>
        </p:spPr>
        <p:txBody>
          <a:bodyPr/>
          <a:lstStyle/>
          <a:p>
            <a:r>
              <a:rPr lang="en-US" sz="8800" smtClean="0"/>
              <a:t>How do we take quantitative observations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8400" y="1066800"/>
            <a:ext cx="10464800" cy="67818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z="6900" smtClean="0">
                <a:solidFill>
                  <a:srgbClr val="000007"/>
                </a:solidFill>
              </a:rPr>
              <a:t>We measure, which means we use tools to find an exact amount/quantity of a substance, object, event, etc.</a:t>
            </a:r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7670800"/>
          </a:xfrm>
        </p:spPr>
        <p:txBody>
          <a:bodyPr/>
          <a:lstStyle/>
          <a:p>
            <a:r>
              <a:rPr lang="en-US" sz="8800" smtClean="0"/>
              <a:t>What do we use to take quantitative observations?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2200" y="762000"/>
            <a:ext cx="10464800" cy="8458200"/>
          </a:xfrm>
        </p:spPr>
        <p:txBody>
          <a:bodyPr/>
          <a:lstStyle/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Length-Meter sticks and rulers/tapes (metric)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Mass-Triple Beam Balance Scales or digital balance scales.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Volume-Liquid: Beakers and graduated cylinders.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Volume-Regular Solids: Math</a:t>
            </a:r>
          </a:p>
          <a:p>
            <a:pPr marL="904875" eaLnBrk="1" hangingPunct="1">
              <a:buFontTx/>
              <a:buBlip>
                <a:blip r:embed="rId2"/>
              </a:buBlip>
            </a:pPr>
            <a:r>
              <a:rPr lang="en-US" smtClean="0">
                <a:solidFill>
                  <a:srgbClr val="000000"/>
                </a:solidFill>
              </a:rPr>
              <a:t>Time-Stop watch.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5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65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5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6527800"/>
          </a:xfrm>
        </p:spPr>
        <p:txBody>
          <a:bodyPr/>
          <a:lstStyle/>
          <a:p>
            <a:r>
              <a:rPr lang="en-US" sz="8800" smtClean="0"/>
              <a:t>What are some considerations when we measure?</a:t>
            </a: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itle &amp; Bullets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2 Column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&amp; Bullets - Right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ullets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- Center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hoto - Vertical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Panoramic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Panoramic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Photo - Panorami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Horizontal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727272"/>
      </a:dk1>
      <a:lt1>
        <a:srgbClr val="FFFFFF"/>
      </a:lt1>
      <a:dk2>
        <a:srgbClr val="000000"/>
      </a:dk2>
      <a:lt2>
        <a:srgbClr val="808080"/>
      </a:lt2>
      <a:accent1>
        <a:srgbClr val="0082E5"/>
      </a:accent1>
      <a:accent2>
        <a:srgbClr val="333399"/>
      </a:accent2>
      <a:accent3>
        <a:srgbClr val="FFFFFF"/>
      </a:accent3>
      <a:accent4>
        <a:srgbClr val="606060"/>
      </a:accent4>
      <a:accent5>
        <a:srgbClr val="AAC1F0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Marker Felt"/>
        <a:ea typeface="ヒラギノ明朝 ProN W3"/>
        <a:cs typeface="ヒラギノ明朝 ProN W3"/>
      </a:majorFont>
      <a:minorFont>
        <a:latin typeface="Marker Fel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2E5">
            <a:alpha val="61960"/>
          </a:srgbClr>
        </a:solidFill>
        <a:ln w="25400" cap="flat" cmpd="sng" algn="ctr">
          <a:solidFill>
            <a:srgbClr val="63A0C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>
            <a:ln>
              <a:noFill/>
            </a:ln>
            <a:solidFill>
              <a:srgbClr val="727272"/>
            </a:solidFill>
            <a:effectLst/>
            <a:latin typeface="Marker Felt" charset="0"/>
            <a:ea typeface="ヒラギノ明朝 ProN W3" charset="-128"/>
            <a:cs typeface="ヒラギノ明朝 ProN W3" charset="-128"/>
            <a:sym typeface="Marker Felt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Pages>0</Pages>
  <Words>435</Words>
  <Characters>0</Characters>
  <Application>Microsoft Office PowerPoint</Application>
  <PresentationFormat>Custom</PresentationFormat>
  <Lines>0</Lines>
  <Paragraphs>57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19</vt:i4>
      </vt:variant>
    </vt:vector>
  </HeadingPairs>
  <TitlesOfParts>
    <vt:vector size="35" baseType="lpstr">
      <vt:lpstr>Marker Felt</vt:lpstr>
      <vt:lpstr>ヒラギノ明朝 ProN W3</vt:lpstr>
      <vt:lpstr>Arial</vt:lpstr>
      <vt:lpstr>Calibri</vt:lpstr>
      <vt:lpstr>Title &amp; Bullets</vt:lpstr>
      <vt:lpstr>Blank</vt:lpstr>
      <vt:lpstr>Title - Top</vt:lpstr>
      <vt:lpstr>Bullets</vt:lpstr>
      <vt:lpstr>Title - Center</vt:lpstr>
      <vt:lpstr>Photo - Vertical</vt:lpstr>
      <vt:lpstr>Photo - Panoramic</vt:lpstr>
      <vt:lpstr>Photo - Horizontal</vt:lpstr>
      <vt:lpstr>Title &amp; Bullets - Left</vt:lpstr>
      <vt:lpstr>Title &amp; Bullets - 2 Column</vt:lpstr>
      <vt:lpstr>Title, Bullets &amp; Photo</vt:lpstr>
      <vt:lpstr>Title &amp; Bullets - Right</vt:lpstr>
      <vt:lpstr>Our Discussion Goals </vt:lpstr>
      <vt:lpstr>What is a quantitative observation?</vt:lpstr>
      <vt:lpstr>What are some examples of quantitative observations?</vt:lpstr>
      <vt:lpstr>Slide 4</vt:lpstr>
      <vt:lpstr>How do we take quantitative observations</vt:lpstr>
      <vt:lpstr>Slide 6</vt:lpstr>
      <vt:lpstr>What do we use to take quantitative observations?</vt:lpstr>
      <vt:lpstr>Slide 8</vt:lpstr>
      <vt:lpstr>What are some considerations when we measure?</vt:lpstr>
      <vt:lpstr>Slide 10</vt:lpstr>
      <vt:lpstr>What is precision?</vt:lpstr>
      <vt:lpstr>What is accurate? </vt:lpstr>
      <vt:lpstr>How do we measure? </vt:lpstr>
      <vt:lpstr>Slide 14</vt:lpstr>
      <vt:lpstr>Slide 15</vt:lpstr>
      <vt:lpstr>What is Volume?</vt:lpstr>
      <vt:lpstr>Slide 17</vt:lpstr>
      <vt:lpstr>What is Mass 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Have your lab results out.</dc:title>
  <dc:creator>Bonds</dc:creator>
  <cp:lastModifiedBy>Technical Department</cp:lastModifiedBy>
  <cp:revision>14</cp:revision>
  <dcterms:modified xsi:type="dcterms:W3CDTF">2010-08-16T12:23:01Z</dcterms:modified>
</cp:coreProperties>
</file>